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7" r:id="rId5"/>
    <p:sldId id="263" r:id="rId6"/>
    <p:sldId id="275" r:id="rId7"/>
    <p:sldId id="273" r:id="rId8"/>
    <p:sldId id="274" r:id="rId9"/>
    <p:sldId id="276" r:id="rId10"/>
    <p:sldId id="278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ceportal.org/" TargetMode="External"/><Relationship Id="rId2" Type="http://schemas.openxmlformats.org/officeDocument/2006/relationships/hyperlink" Target="http://www.humansecuritycoordination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www.gppac.ne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/>
              <a:t>Handbook on Human Security </a:t>
            </a:r>
            <a:br>
              <a:rPr lang="en-US" b="1" dirty="0" smtClean="0"/>
            </a:br>
            <a:r>
              <a:rPr lang="en-US" sz="2800" b="1" dirty="0" smtClean="0"/>
              <a:t>Conflict Prevention &amp; </a:t>
            </a:r>
            <a:r>
              <a:rPr lang="en-US" sz="2800" b="1" dirty="0" err="1" smtClean="0"/>
              <a:t>Peacebuilding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3600" b="1" dirty="0" smtClean="0"/>
              <a:t>Руководство по Безопасности Человека</a:t>
            </a:r>
            <a:br>
              <a:rPr lang="ru-RU" sz="3600" b="1" dirty="0" smtClean="0"/>
            </a:br>
            <a:r>
              <a:rPr lang="ru-RU" sz="2800" b="1" dirty="0" smtClean="0"/>
              <a:t>Превенция Конфликта и Строительство Мира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569075" cy="1918970"/>
          </a:xfrm>
        </p:spPr>
        <p:txBody>
          <a:bodyPr/>
          <a:lstStyle/>
          <a:p>
            <a:r>
              <a:rPr lang="ru-RU" sz="2800" dirty="0" smtClean="0"/>
              <a:t>Стамбул, 3-5 Ноября 2017</a:t>
            </a:r>
          </a:p>
          <a:p>
            <a:r>
              <a:rPr lang="en-US" sz="2800" dirty="0" smtClean="0"/>
              <a:t>Istanbul, November 3-5, 2017</a:t>
            </a:r>
            <a:endParaRPr lang="ru-RU" sz="2800" dirty="0" smtClean="0"/>
          </a:p>
          <a:p>
            <a:endParaRPr lang="en-US" dirty="0"/>
          </a:p>
        </p:txBody>
      </p:sp>
      <p:pic>
        <p:nvPicPr>
          <p:cNvPr id="4" name="image01.png" descr="GPPAC_Logo_Tagline_FC_liggend_Europe &amp; Africa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4876800"/>
            <a:ext cx="1786255" cy="928370"/>
          </a:xfrm>
          <a:prstGeom prst="rect">
            <a:avLst/>
          </a:prstGeom>
          <a:ln/>
        </p:spPr>
      </p:pic>
      <p:pic>
        <p:nvPicPr>
          <p:cNvPr id="5" name="Picture 4" descr="F:\Documents and Settings\Marion\Desktop\mixed 2016\ICCN_logo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97755"/>
            <a:ext cx="854075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15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Tools for Changing Attitudes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Humanizing Across the Civil-Military-Police </a:t>
            </a:r>
            <a:r>
              <a:rPr lang="en-US" sz="2000" dirty="0" smtClean="0"/>
              <a:t>Division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Active </a:t>
            </a:r>
            <a:r>
              <a:rPr lang="en-US" sz="2000" dirty="0"/>
              <a:t>listening </a:t>
            </a:r>
            <a:r>
              <a:rPr lang="en-US" sz="2000" dirty="0" smtClean="0"/>
              <a:t>techniques,</a:t>
            </a:r>
            <a:r>
              <a:rPr lang="ka-GE" sz="2000" dirty="0" smtClean="0"/>
              <a:t> </a:t>
            </a:r>
            <a:r>
              <a:rPr lang="en-US" sz="2000" dirty="0" smtClean="0"/>
              <a:t>communication </a:t>
            </a:r>
            <a:r>
              <a:rPr lang="en-US" sz="2000" dirty="0"/>
              <a:t>and negotiation skills to </a:t>
            </a:r>
            <a:r>
              <a:rPr lang="en-US" sz="2000" dirty="0" smtClean="0"/>
              <a:t>engage constructively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Translating different language </a:t>
            </a:r>
            <a:r>
              <a:rPr lang="en-US" sz="2000" dirty="0"/>
              <a:t>and </a:t>
            </a:r>
            <a:r>
              <a:rPr lang="en-US" sz="2000" dirty="0" smtClean="0"/>
              <a:t>terminology used by CSOs and security bodies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Making </a:t>
            </a:r>
            <a:r>
              <a:rPr lang="en-US" sz="2000" dirty="0" smtClean="0"/>
              <a:t>information accessible </a:t>
            </a:r>
            <a:r>
              <a:rPr lang="en-US" sz="2000" dirty="0"/>
              <a:t>with simple, </a:t>
            </a:r>
            <a:r>
              <a:rPr lang="en-US" sz="2000" dirty="0" smtClean="0"/>
              <a:t>but compelling </a:t>
            </a:r>
            <a:r>
              <a:rPr lang="en-US" sz="2000" dirty="0"/>
              <a:t>forms of communication.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Гуманизация разногласий между гражданскими, военными и полицейскими структурами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Техника выслушивания, коммуникации и переговоров для конструктивного вовлечения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Перевод на общий язык разных языков и терминов используемых НПО и органами безопасности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Доступность информации путем простых но убедительных форм коммуникации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88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Learn More on Peace &amp; Human Security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Download the handbook </a:t>
            </a:r>
            <a:r>
              <a:rPr lang="ru-RU" sz="2400" dirty="0" smtClean="0"/>
              <a:t>Скачать Руководство </a:t>
            </a:r>
            <a:endParaRPr lang="en-US" sz="2400" dirty="0" smtClean="0"/>
          </a:p>
          <a:p>
            <a:pPr marL="0" indent="0">
              <a:buNone/>
            </a:pPr>
            <a:r>
              <a:rPr lang="en-US" sz="2100" dirty="0" smtClean="0">
                <a:hlinkClick r:id="rId2"/>
              </a:rPr>
              <a:t>      www.humansecuritycoordination.org</a:t>
            </a:r>
            <a:endParaRPr lang="en-US" sz="2100" dirty="0" smtClean="0"/>
          </a:p>
          <a:p>
            <a:pPr marL="0" indent="0">
              <a:buNone/>
            </a:pPr>
            <a:endParaRPr lang="ru-RU" sz="1600" dirty="0" smtClean="0"/>
          </a:p>
          <a:p>
            <a:r>
              <a:rPr lang="en-US" sz="2400" dirty="0" smtClean="0"/>
              <a:t>Join Peace </a:t>
            </a:r>
            <a:r>
              <a:rPr lang="en-US" sz="2400" dirty="0" smtClean="0"/>
              <a:t>Portal</a:t>
            </a:r>
            <a:r>
              <a:rPr lang="ru-RU" sz="2400" dirty="0" smtClean="0"/>
              <a:t>  </a:t>
            </a:r>
          </a:p>
          <a:p>
            <a:pPr marL="0" indent="0">
              <a:buNone/>
            </a:pPr>
            <a:r>
              <a:rPr lang="ru-RU" sz="2400" dirty="0" smtClean="0"/>
              <a:t>  Присоединитесь к Порталу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Мира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100" dirty="0" smtClean="0">
                <a:hlinkClick r:id="rId3"/>
              </a:rPr>
              <a:t>www.peaceportal.org</a:t>
            </a:r>
            <a:endParaRPr lang="en-US" sz="21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smtClean="0"/>
              <a:t>Visit GPPAC on web to stay abreast on </a:t>
            </a:r>
            <a:r>
              <a:rPr lang="en-US" sz="2400" dirty="0" err="1" smtClean="0"/>
              <a:t>peacebuilding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Посетите вебстраницу </a:t>
            </a:r>
            <a:r>
              <a:rPr lang="en-US" sz="2400" dirty="0" smtClean="0"/>
              <a:t>GPPAC</a:t>
            </a:r>
            <a:r>
              <a:rPr lang="ru-RU" sz="2400" dirty="0" smtClean="0"/>
              <a:t>, будьте в курсе создания мира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100" dirty="0" smtClean="0">
                <a:hlinkClick r:id="rId4"/>
              </a:rPr>
              <a:t>http</a:t>
            </a:r>
            <a:r>
              <a:rPr lang="en-US" sz="2100" dirty="0">
                <a:hlinkClick r:id="rId4"/>
              </a:rPr>
              <a:t>://www.gppac.net</a:t>
            </a:r>
            <a:r>
              <a:rPr lang="en-US" sz="2100" dirty="0" smtClean="0">
                <a:hlinkClick r:id="rId4"/>
              </a:rPr>
              <a:t>/</a:t>
            </a:r>
            <a:endParaRPr lang="en-US" sz="21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56" y="1600201"/>
            <a:ext cx="3829243" cy="4114800"/>
          </a:xfrm>
        </p:spPr>
      </p:pic>
    </p:spTree>
    <p:extLst>
      <p:ext uri="{BB962C8B-B14F-4D97-AF65-F5344CB8AC3E}">
        <p14:creationId xmlns:p14="http://schemas.microsoft.com/office/powerpoint/2010/main" val="19860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Your Attention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Work for Secure World 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Работаем Ради Безопасного Мира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Human Security Handbook as Peace Instrument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handbook was created by the </a:t>
            </a:r>
            <a:r>
              <a:rPr lang="en-US" sz="2000" dirty="0"/>
              <a:t>consortium </a:t>
            </a:r>
            <a:r>
              <a:rPr lang="en-US" sz="2000" dirty="0" smtClean="0"/>
              <a:t>led by Alliance </a:t>
            </a:r>
            <a:r>
              <a:rPr lang="en-US" sz="2000" dirty="0"/>
              <a:t>for </a:t>
            </a:r>
            <a:r>
              <a:rPr lang="en-US" sz="2000" dirty="0" smtClean="0"/>
              <a:t>Peacebuilding in collaboration with  GPPAC</a:t>
            </a:r>
            <a:r>
              <a:rPr lang="ka-GE" sz="2000" dirty="0"/>
              <a:t>,</a:t>
            </a:r>
            <a:r>
              <a:rPr lang="en-US" sz="2000" dirty="0" smtClean="0"/>
              <a:t> </a:t>
            </a:r>
            <a:r>
              <a:rPr lang="en-US" sz="2000" dirty="0"/>
              <a:t>Kroc Institute for International Peace </a:t>
            </a:r>
            <a:r>
              <a:rPr lang="en-US" sz="2000" dirty="0" smtClean="0"/>
              <a:t>Studies</a:t>
            </a:r>
            <a:r>
              <a:rPr lang="ka-GE" sz="2000" dirty="0" smtClean="0"/>
              <a:t> </a:t>
            </a:r>
            <a:r>
              <a:rPr lang="en-US" sz="2000" dirty="0" smtClean="0"/>
              <a:t>and based on expertise from 40 countries and over 100 </a:t>
            </a:r>
            <a:r>
              <a:rPr lang="en-US" sz="2000" dirty="0" smtClean="0"/>
              <a:t>organizations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Руководство создано консорциумом: Алъянс Стройтельства Мира, </a:t>
            </a:r>
            <a:r>
              <a:rPr lang="en-US" sz="2000" dirty="0" smtClean="0">
                <a:solidFill>
                  <a:schemeClr val="tx2"/>
                </a:solidFill>
              </a:rPr>
              <a:t>GPPAC</a:t>
            </a:r>
            <a:r>
              <a:rPr lang="ru-RU" sz="2000" dirty="0" smtClean="0">
                <a:solidFill>
                  <a:schemeClr val="tx2"/>
                </a:solidFill>
              </a:rPr>
              <a:t>, Институт Кроса по Изучениею Международного Мира, экспертизы из 40 стран и более 100 организации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79" y="1600200"/>
            <a:ext cx="3187641" cy="4525963"/>
          </a:xfrm>
        </p:spPr>
      </p:pic>
    </p:spTree>
    <p:extLst>
      <p:ext uri="{BB962C8B-B14F-4D97-AF65-F5344CB8AC3E}">
        <p14:creationId xmlns:p14="http://schemas.microsoft.com/office/powerpoint/2010/main" val="76066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Handbook </a:t>
            </a:r>
            <a:r>
              <a:rPr lang="en-US" sz="3200" b="1" dirty="0" smtClean="0"/>
              <a:t>Goals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Целт Руководства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Advance </a:t>
            </a:r>
            <a:r>
              <a:rPr lang="en-US" sz="2200" dirty="0"/>
              <a:t>civil society engagement in policymaking relating to peace, security and development.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Provide Practical </a:t>
            </a:r>
            <a:r>
              <a:rPr lang="en-US" sz="2200" dirty="0"/>
              <a:t>guidance </a:t>
            </a:r>
            <a:r>
              <a:rPr lang="en-US" sz="2200" dirty="0" smtClean="0"/>
              <a:t>to </a:t>
            </a:r>
            <a:r>
              <a:rPr lang="en-US" sz="2200" dirty="0"/>
              <a:t>enable civil-military-police coordination </a:t>
            </a:r>
            <a:r>
              <a:rPr lang="en-US" sz="2200" dirty="0" smtClean="0"/>
              <a:t>for human </a:t>
            </a:r>
            <a:r>
              <a:rPr lang="en-US" sz="2200" dirty="0"/>
              <a:t>security.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Identify </a:t>
            </a:r>
            <a:r>
              <a:rPr lang="en-US" sz="2200" dirty="0" smtClean="0"/>
              <a:t>areas </a:t>
            </a:r>
            <a:r>
              <a:rPr lang="en-US" sz="2200" dirty="0"/>
              <a:t>for civil-military-police coordination to support human security. </a:t>
            </a:r>
            <a:endParaRPr lang="en-US" sz="22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Продвигать вовлеченность гражданского общества в выработке политики мира, безопасности и развития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Обеспесить практическим  руководством для координации между гражданским сектором-военными и полицией для безопасности человека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Идентифицировать области для </a:t>
            </a:r>
            <a:r>
              <a:rPr lang="ru-RU" sz="2000" dirty="0"/>
              <a:t>координации между гражданским сектором-военными и полицией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317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Emergence </a:t>
            </a:r>
            <a:r>
              <a:rPr lang="en-US" sz="3100" b="1" dirty="0"/>
              <a:t>of </a:t>
            </a:r>
            <a:r>
              <a:rPr lang="en-US" sz="3100" b="1" dirty="0" smtClean="0"/>
              <a:t>Human Security </a:t>
            </a:r>
            <a:r>
              <a:rPr lang="en-US" sz="3100" b="1" dirty="0" smtClean="0"/>
              <a:t>Concept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Пройсхождение Концепции Безопасности Человека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3100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UN </a:t>
            </a:r>
            <a:r>
              <a:rPr lang="en-US" sz="2200" dirty="0"/>
              <a:t>approach to human </a:t>
            </a:r>
            <a:r>
              <a:rPr lang="en-US" sz="2200" dirty="0" smtClean="0"/>
              <a:t>security</a:t>
            </a:r>
            <a:r>
              <a:rPr lang="ru-RU" sz="2200" dirty="0" smtClean="0"/>
              <a:t>: </a:t>
            </a:r>
            <a:r>
              <a:rPr lang="en-US" sz="2200" dirty="0" smtClean="0"/>
              <a:t> focus </a:t>
            </a:r>
            <a:r>
              <a:rPr lang="en-US" sz="2200" dirty="0"/>
              <a:t>on threats to individuals and communities and not just states. </a:t>
            </a:r>
            <a:endParaRPr lang="en-US" sz="22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Human </a:t>
            </a:r>
            <a:r>
              <a:rPr lang="en-US" sz="2000" dirty="0"/>
              <a:t>security is </a:t>
            </a:r>
            <a:r>
              <a:rPr lang="en-US" sz="2000" i="1" dirty="0" smtClean="0"/>
              <a:t>people-centered</a:t>
            </a:r>
            <a:endParaRPr lang="en-US" sz="20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Human </a:t>
            </a:r>
            <a:r>
              <a:rPr lang="en-US" sz="2000" dirty="0"/>
              <a:t>security is </a:t>
            </a:r>
            <a:r>
              <a:rPr lang="en-US" sz="2000" i="1" dirty="0"/>
              <a:t>comprehensive </a:t>
            </a:r>
            <a:endParaRPr lang="en-US" sz="20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Human </a:t>
            </a:r>
            <a:r>
              <a:rPr lang="en-US" sz="2000" dirty="0"/>
              <a:t>security is </a:t>
            </a:r>
            <a:r>
              <a:rPr lang="en-US" sz="2000" i="1" dirty="0" smtClean="0"/>
              <a:t>multi-sectoral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Human </a:t>
            </a:r>
            <a:r>
              <a:rPr lang="en-US" sz="2000" dirty="0"/>
              <a:t>security is </a:t>
            </a:r>
            <a:r>
              <a:rPr lang="en-US" sz="2000" i="1" dirty="0" smtClean="0"/>
              <a:t>context-specific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Human </a:t>
            </a:r>
            <a:r>
              <a:rPr lang="en-US" sz="2000" dirty="0"/>
              <a:t>security is </a:t>
            </a:r>
            <a:r>
              <a:rPr lang="en-US" sz="2000" i="1" dirty="0"/>
              <a:t>prevention-oriented.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900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Подход ООН к безопасности человека – фокус на угрозы индивидумам и общинам</a:t>
            </a:r>
          </a:p>
          <a:p>
            <a:pPr marL="0" indent="0">
              <a:buNone/>
            </a:pPr>
            <a:endParaRPr lang="ru-RU" sz="2200" dirty="0" smtClean="0"/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Безопасность человека ориентирован на людей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Безопасность человека всеобъемлющая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Безопасность </a:t>
            </a:r>
            <a:r>
              <a:rPr lang="ru-RU" sz="1800" dirty="0" smtClean="0"/>
              <a:t>человека многосекторная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Безопасность </a:t>
            </a:r>
            <a:r>
              <a:rPr lang="ru-RU" sz="1800" dirty="0" smtClean="0"/>
              <a:t>человека контекст специфичная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/>
              <a:t>Безопасность </a:t>
            </a:r>
            <a:r>
              <a:rPr lang="ru-RU" sz="1800" dirty="0" smtClean="0"/>
              <a:t>человека ориентирована на превенцию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883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Democratic State-Society Relations for Human Security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2000" dirty="0" smtClean="0"/>
              <a:t>N</a:t>
            </a:r>
            <a:r>
              <a:rPr lang="en-US" sz="2000" dirty="0" err="1" smtClean="0"/>
              <a:t>ature</a:t>
            </a:r>
            <a:r>
              <a:rPr lang="en-US" sz="2000" dirty="0" smtClean="0"/>
              <a:t> </a:t>
            </a:r>
            <a:r>
              <a:rPr lang="en-US" sz="2000" dirty="0"/>
              <a:t>of state-society relations impacts the mandate of security forces and their relationship with civil society.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In democratic states security </a:t>
            </a:r>
            <a:r>
              <a:rPr lang="en-US" sz="2000" dirty="0"/>
              <a:t>sector </a:t>
            </a:r>
            <a:r>
              <a:rPr lang="en-US" sz="2000" dirty="0" smtClean="0"/>
              <a:t>and civil society recognize CSO as an </a:t>
            </a:r>
            <a:r>
              <a:rPr lang="en-US" sz="2000" dirty="0"/>
              <a:t>important stakeholder for sustainable </a:t>
            </a:r>
            <a:r>
              <a:rPr lang="en-US" sz="2000" dirty="0" smtClean="0"/>
              <a:t>peace </a:t>
            </a:r>
            <a:r>
              <a:rPr lang="en-US" sz="2000" dirty="0"/>
              <a:t> </a:t>
            </a:r>
            <a:r>
              <a:rPr lang="en-US" sz="2000" dirty="0" smtClean="0"/>
              <a:t>&amp; security.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Human </a:t>
            </a:r>
            <a:r>
              <a:rPr lang="en-US" sz="2000" dirty="0"/>
              <a:t>security requires local ownership and active engagement between the security sector and civil society.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Характер отношений государства и общества влияет на мандат сил безопасности и их отношения к гражданскому обществу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В демократических странах сектор безопасности и гражданское общество признают НПО как важного участника для устойчивого мира и безопасности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Безопасность человека требует местной принадлежности и активного вовлечения сектора безорасности и гражданского общества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39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Multi-stakeholder coordination is </a:t>
            </a:r>
            <a:r>
              <a:rPr lang="en-US" sz="2800" b="1" dirty="0" smtClean="0"/>
              <a:t>necessary</a:t>
            </a:r>
            <a:br>
              <a:rPr lang="en-US" sz="2800" b="1" dirty="0" smtClean="0"/>
            </a:b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Autofit/>
          </a:bodyPr>
          <a:lstStyle/>
          <a:p>
            <a:r>
              <a:rPr lang="en-US" sz="2200" dirty="0"/>
              <a:t>No one </a:t>
            </a:r>
            <a:r>
              <a:rPr lang="en-US" sz="2200" dirty="0" smtClean="0"/>
              <a:t>group or single organization </a:t>
            </a:r>
            <a:r>
              <a:rPr lang="en-US" sz="2200" dirty="0"/>
              <a:t>can achieve human security on their </a:t>
            </a:r>
            <a:r>
              <a:rPr lang="en-US" sz="2200" dirty="0" smtClean="0"/>
              <a:t>own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Civil society, civilian government, military and police are key stakeholders </a:t>
            </a:r>
            <a:r>
              <a:rPr lang="en-US" sz="2200" dirty="0" smtClean="0"/>
              <a:t>to </a:t>
            </a:r>
            <a:r>
              <a:rPr lang="en-US" sz="2200" dirty="0"/>
              <a:t>support </a:t>
            </a:r>
            <a:r>
              <a:rPr lang="en-US" sz="2200" dirty="0" smtClean="0"/>
              <a:t>human security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At minimum, better coordination could prevent unintended </a:t>
            </a:r>
            <a:r>
              <a:rPr lang="en-US" sz="2200" dirty="0" smtClean="0"/>
              <a:t>harmful consequences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Ни одна группа или отдельная организация может обеспечить безопасность человека самостоятельно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Гражданское общество, гражданское правительство, военные и полиция ключевые участники в поддержке безопасности человека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Как минимум, лучшая координация может предотвратить непреднамеренные вредные последствия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366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National </a:t>
            </a:r>
            <a:r>
              <a:rPr lang="en-US" sz="3600" b="1" dirty="0" smtClean="0"/>
              <a:t>Stakeholders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Участники Национального Уровня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28" y="1618282"/>
            <a:ext cx="4933472" cy="44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International </a:t>
            </a:r>
            <a:r>
              <a:rPr lang="en-US" sz="3600" b="1" dirty="0" smtClean="0"/>
              <a:t>Stakeholders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Международные Участники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48176"/>
            <a:ext cx="5410200" cy="49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Human Security &amp; National Security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i="1" dirty="0"/>
              <a:t>Human security </a:t>
            </a:r>
            <a:r>
              <a:rPr lang="en-US" sz="2000" dirty="0"/>
              <a:t>refers to the security of individuals and communities. </a:t>
            </a:r>
            <a:r>
              <a:rPr lang="en-US" sz="2000" dirty="0" smtClean="0"/>
              <a:t>They measure </a:t>
            </a:r>
            <a:r>
              <a:rPr lang="en-US" sz="2000" dirty="0"/>
              <a:t>their human security in different ways, depending on their context.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i="1" dirty="0"/>
              <a:t>National security </a:t>
            </a:r>
            <a:r>
              <a:rPr lang="en-US" sz="2000" dirty="0"/>
              <a:t>refers to security of the national interests of the state. (e.g. protection of territories)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/>
              <a:t>Some governments </a:t>
            </a:r>
            <a:r>
              <a:rPr lang="en-US" sz="2000" dirty="0"/>
              <a:t>identify national interests in dialogue with their own citizens.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Безопасность Человека </a:t>
            </a:r>
            <a:r>
              <a:rPr lang="ru-RU" sz="2000" dirty="0" smtClean="0"/>
              <a:t>относиться к безопасности индивидумов и общин. Они по разному измеряют их человеческую безопасноть в зависимости от их контекста</a:t>
            </a:r>
          </a:p>
          <a:p>
            <a:r>
              <a:rPr lang="ru-RU" sz="2000" b="1" dirty="0" smtClean="0"/>
              <a:t>Национальная Безопасность </a:t>
            </a:r>
            <a:r>
              <a:rPr lang="ru-RU" sz="2000" dirty="0" smtClean="0"/>
              <a:t>относиться к безопасности национальных интересов государства (напр. защита территорий)</a:t>
            </a:r>
          </a:p>
          <a:p>
            <a:r>
              <a:rPr lang="ru-RU" sz="2000" b="1" dirty="0" smtClean="0"/>
              <a:t>Некоторые Правительства </a:t>
            </a:r>
            <a:r>
              <a:rPr lang="ru-RU" sz="2000" dirty="0" smtClean="0"/>
              <a:t>определяют национальные интересы в диалоге со своими гражданами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2767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657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Handbook on Human Security  Conflict Prevention &amp; Peacebuilding  Руководство по Безопасности Человека Превенция Конфликта и Строительство Мира   </vt:lpstr>
      <vt:lpstr>Human Security Handbook as Peace Instrument </vt:lpstr>
      <vt:lpstr>Handbook Goals Целт Руководства</vt:lpstr>
      <vt:lpstr> Emergence of Human Security Concept Пройсхождение Концепции Безопасности Человека   </vt:lpstr>
      <vt:lpstr>Democratic State-Society Relations for Human Security</vt:lpstr>
      <vt:lpstr> Multi-stakeholder coordination is necessary  </vt:lpstr>
      <vt:lpstr>National Stakeholders Участники Национального Уровня</vt:lpstr>
      <vt:lpstr>International Stakeholders Международные Участники</vt:lpstr>
      <vt:lpstr>Human Security &amp; National Security</vt:lpstr>
      <vt:lpstr>Tools for Changing Attitudes</vt:lpstr>
      <vt:lpstr>Learn More on Peace &amp; Human Security</vt:lpstr>
      <vt:lpstr>Thanks for Your Attention 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Win7x64</cp:lastModifiedBy>
  <cp:revision>64</cp:revision>
  <dcterms:created xsi:type="dcterms:W3CDTF">2006-08-16T00:00:00Z</dcterms:created>
  <dcterms:modified xsi:type="dcterms:W3CDTF">2017-10-25T18:46:27Z</dcterms:modified>
</cp:coreProperties>
</file>